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1" r:id="rId3"/>
    <p:sldId id="260" r:id="rId4"/>
    <p:sldId id="262" r:id="rId5"/>
    <p:sldId id="265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9A093"/>
    <a:srgbClr val="003374"/>
    <a:srgbClr val="385592"/>
    <a:srgbClr val="3A5896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артинки по запросу grey background tex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4" y="2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5" r="39559"/>
          <a:stretch/>
        </p:blipFill>
        <p:spPr>
          <a:xfrm rot="16200000">
            <a:off x="-2170878" y="2170879"/>
            <a:ext cx="6560521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/>
          <a:stretch/>
        </p:blipFill>
        <p:spPr>
          <a:xfrm>
            <a:off x="3335634" y="1024305"/>
            <a:ext cx="5808366" cy="587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721" y="2204416"/>
            <a:ext cx="8570319" cy="1400934"/>
          </a:xfrm>
          <a:gradFill flip="none" rotWithShape="1">
            <a:gsLst>
              <a:gs pos="49000">
                <a:schemeClr val="bg1">
                  <a:lumMod val="95000"/>
                </a:schemeClr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тизимларини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модернизациялаш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»</a:t>
            </a:r>
            <a:r>
              <a:rPr lang="uz-Cyrl-UZ" sz="2800" b="1" dirty="0">
                <a:latin typeface="Arial" pitchFamily="34" charset="0"/>
                <a:cs typeface="Arial" pitchFamily="34" charset="0"/>
              </a:rPr>
              <a:t> инвестиция лойиҳаси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3336" y="310198"/>
            <a:ext cx="597486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err="1"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Республикаси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 </a:t>
            </a:r>
            <a:r>
              <a:rPr lang="uz-Cyrl-UZ" sz="1300" b="1" dirty="0">
                <a:latin typeface="Arial" pitchFamily="34" charset="0"/>
                <a:cs typeface="Arial" pitchFamily="34" charset="0"/>
              </a:rPr>
              <a:t>Давлат солиқ қўмитаси ҳузуридаги Кадастр агентлиги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300" b="1" dirty="0">
                <a:latin typeface="Arial" pitchFamily="34" charset="0"/>
                <a:cs typeface="Arial" pitchFamily="34" charset="0"/>
              </a:rPr>
              <a:t>(Кадастр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Агентлиги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87E62F-94BA-4A74-82E4-5DF8B4A20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1" y="310198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8006" y="961614"/>
            <a:ext cx="8788547" cy="53935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 err="1">
                <a:latin typeface="+mn-lt"/>
                <a:cs typeface="Arial" pitchFamily="34" charset="0"/>
              </a:rPr>
              <a:t>Лойиҳа</a:t>
            </a:r>
            <a:r>
              <a:rPr lang="ru-RU" sz="2400" b="1" i="1" dirty="0">
                <a:latin typeface="+mn-lt"/>
                <a:cs typeface="Arial" pitchFamily="34" charset="0"/>
              </a:rPr>
              <a:t> </a:t>
            </a:r>
            <a:r>
              <a:rPr lang="ru-RU" sz="2800" b="1" i="1" dirty="0" err="1">
                <a:latin typeface="+mn-lt"/>
                <a:cs typeface="Arial" pitchFamily="34" charset="0"/>
              </a:rPr>
              <a:t>мақсади</a:t>
            </a:r>
            <a:endParaRPr lang="ru-RU" sz="2800" b="1" i="1" dirty="0">
              <a:latin typeface="+mn-lt"/>
              <a:cs typeface="Arial" pitchFamily="34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96349" y="4750861"/>
            <a:ext cx="6923272" cy="201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err="1">
                <a:cs typeface="Arial" panose="020B0604020202020204" pitchFamily="34" charset="0"/>
              </a:rPr>
              <a:t>Лойиҳанинг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умумий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қиймати</a:t>
            </a:r>
            <a:r>
              <a:rPr lang="ru-RU" sz="1600" b="1" dirty="0">
                <a:cs typeface="Arial" panose="020B0604020202020204" pitchFamily="34" charset="0"/>
              </a:rPr>
              <a:t>: 25 млн. АҚШ </a:t>
            </a:r>
            <a:r>
              <a:rPr lang="ru-RU" sz="1600" b="1" dirty="0" err="1">
                <a:cs typeface="Arial" panose="020B0604020202020204" pitchFamily="34" charset="0"/>
              </a:rPr>
              <a:t>доллари</a:t>
            </a:r>
            <a:r>
              <a:rPr lang="ru-RU" sz="1600" b="1" dirty="0">
                <a:cs typeface="Arial" panose="020B0604020202020204" pitchFamily="34" charset="0"/>
              </a:rPr>
              <a:t>, </a:t>
            </a:r>
            <a:br>
              <a:rPr lang="ru-RU" sz="1600" b="1" dirty="0">
                <a:cs typeface="Arial" panose="020B0604020202020204" pitchFamily="34" charset="0"/>
              </a:rPr>
            </a:br>
            <a:r>
              <a:rPr lang="ru-RU" sz="1600" b="1" dirty="0">
                <a:cs typeface="Arial" panose="020B0604020202020204" pitchFamily="34" charset="0"/>
              </a:rPr>
              <a:t>шу </a:t>
            </a:r>
            <a:r>
              <a:rPr lang="ru-RU" sz="1600" b="1" dirty="0" err="1">
                <a:cs typeface="Arial" panose="020B0604020202020204" pitchFamily="34" charset="0"/>
              </a:rPr>
              <a:t>жумладан</a:t>
            </a:r>
            <a:r>
              <a:rPr lang="ru-RU" sz="1600" b="1" dirty="0">
                <a:cs typeface="Arial" panose="020B0604020202020204" pitchFamily="34" charset="0"/>
              </a:rPr>
              <a:t>: </a:t>
            </a:r>
            <a:r>
              <a:rPr lang="ru-RU" sz="1600" b="1" dirty="0" err="1">
                <a:cs typeface="Arial" panose="020B0604020202020204" pitchFamily="34" charset="0"/>
              </a:rPr>
              <a:t>Жаҳон</a:t>
            </a:r>
            <a:r>
              <a:rPr lang="ru-RU" sz="1600" b="1" dirty="0">
                <a:cs typeface="Arial" panose="020B0604020202020204" pitchFamily="34" charset="0"/>
              </a:rPr>
              <a:t> Банки </a:t>
            </a:r>
            <a:r>
              <a:rPr lang="ru-RU" sz="1600" b="1" dirty="0" err="1">
                <a:cs typeface="Arial" panose="020B0604020202020204" pitchFamily="34" charset="0"/>
              </a:rPr>
              <a:t>кредити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-</a:t>
            </a:r>
            <a:r>
              <a:rPr lang="ru-RU" sz="1600" b="1" dirty="0">
                <a:cs typeface="Arial" panose="020B0604020202020204" pitchFamily="34" charset="0"/>
              </a:rPr>
              <a:t> 20 млн. АҚШ </a:t>
            </a:r>
            <a:r>
              <a:rPr lang="ru-RU" sz="1600" b="1" dirty="0" err="1">
                <a:cs typeface="Arial" panose="020B0604020202020204" pitchFamily="34" charset="0"/>
              </a:rPr>
              <a:t>доллари</a:t>
            </a:r>
            <a:r>
              <a:rPr lang="ru-RU" sz="1600" b="1" dirty="0">
                <a:cs typeface="Arial" panose="020B0604020202020204" pitchFamily="34" charset="0"/>
              </a:rPr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err="1">
                <a:cs typeface="Arial" panose="020B0604020202020204" pitchFamily="34" charset="0"/>
              </a:rPr>
              <a:t>Ўзбекистон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ҳукумати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улуши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-</a:t>
            </a:r>
            <a:r>
              <a:rPr lang="ru-RU" sz="1600" b="1" dirty="0">
                <a:cs typeface="Arial" panose="020B0604020202020204" pitchFamily="34" charset="0"/>
              </a:rPr>
              <a:t> 5 млн. АҚШ </a:t>
            </a:r>
            <a:r>
              <a:rPr lang="ru-RU" sz="1600" b="1" dirty="0" err="1">
                <a:cs typeface="Arial" panose="020B0604020202020204" pitchFamily="34" charset="0"/>
              </a:rPr>
              <a:t>доллари</a:t>
            </a:r>
            <a:endParaRPr lang="ru-RU" sz="1600" b="1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cs typeface="Arial" panose="020B0604020202020204" pitchFamily="34" charset="0"/>
              </a:rPr>
              <a:t>Кредит </a:t>
            </a:r>
            <a:r>
              <a:rPr lang="ru-RU" sz="1600" b="1" dirty="0" err="1">
                <a:cs typeface="Arial" panose="020B0604020202020204" pitchFamily="34" charset="0"/>
              </a:rPr>
              <a:t>шартномасини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имзолаш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санаси</a:t>
            </a:r>
            <a:r>
              <a:rPr lang="ru-RU" sz="1600" b="1" dirty="0">
                <a:cs typeface="Arial" panose="020B0604020202020204" pitchFamily="34" charset="0"/>
              </a:rPr>
              <a:t>:  16.09.2016 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600" b="1" dirty="0" err="1">
                <a:cs typeface="Arial" panose="020B0604020202020204" pitchFamily="34" charset="0"/>
              </a:rPr>
              <a:t>Лойиҳани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амалга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ошириш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муддатлари</a:t>
            </a:r>
            <a:r>
              <a:rPr lang="ru-RU" altLang="ru-RU" sz="1600" b="1" dirty="0">
                <a:cs typeface="Arial" panose="020B0604020202020204" pitchFamily="34" charset="0"/>
              </a:rPr>
              <a:t>: 2017 – 2021 </a:t>
            </a:r>
            <a:r>
              <a:rPr lang="ru-RU" altLang="ru-RU" sz="1600" b="1" dirty="0" err="1">
                <a:cs typeface="Arial" panose="020B0604020202020204" pitchFamily="34" charset="0"/>
              </a:rPr>
              <a:t>йй</a:t>
            </a:r>
            <a:r>
              <a:rPr lang="ru-RU" altLang="ru-RU" sz="1600" b="1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600" b="1" dirty="0" err="1">
                <a:cs typeface="Arial" panose="020B0604020202020204" pitchFamily="34" charset="0"/>
              </a:rPr>
              <a:t>Лойиҳа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бошлангандан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буён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en-GB" altLang="ru-RU" sz="1600" b="1" dirty="0">
                <a:cs typeface="Arial" panose="020B0604020202020204" pitchFamily="34" charset="0"/>
              </a:rPr>
              <a:t>10</a:t>
            </a:r>
            <a:r>
              <a:rPr lang="ru-RU" altLang="ru-RU" sz="1600" b="1" dirty="0">
                <a:cs typeface="Arial" panose="020B0604020202020204" pitchFamily="34" charset="0"/>
              </a:rPr>
              <a:t>,</a:t>
            </a:r>
            <a:r>
              <a:rPr lang="en-GB" altLang="ru-RU" sz="1600" b="1" dirty="0">
                <a:cs typeface="Arial" panose="020B0604020202020204" pitchFamily="34" charset="0"/>
              </a:rPr>
              <a:t>3</a:t>
            </a:r>
            <a:r>
              <a:rPr lang="ru-RU" altLang="ru-RU" sz="1600" b="1" dirty="0">
                <a:cs typeface="Arial" panose="020B0604020202020204" pitchFamily="34" charset="0"/>
              </a:rPr>
              <a:t> млн. АҚШ </a:t>
            </a:r>
            <a:r>
              <a:rPr lang="ru-RU" altLang="ru-RU" sz="1600" b="1" dirty="0" err="1">
                <a:cs typeface="Arial" panose="020B0604020202020204" pitchFamily="34" charset="0"/>
              </a:rPr>
              <a:t>доллари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миқдоридаги</a:t>
            </a:r>
            <a:r>
              <a:rPr lang="ru-RU" altLang="ru-RU" sz="1600" b="1" dirty="0">
                <a:cs typeface="Arial" panose="020B0604020202020204" pitchFamily="34" charset="0"/>
              </a:rPr>
              <a:t> кредит </a:t>
            </a:r>
            <a:r>
              <a:rPr lang="ru-RU" altLang="ru-RU" sz="1600" b="1" dirty="0" err="1">
                <a:cs typeface="Arial" panose="020B0604020202020204" pitchFamily="34" charset="0"/>
              </a:rPr>
              <a:t>маблағлар</a:t>
            </a:r>
            <a:r>
              <a:rPr lang="ru-RU" altLang="ru-RU" sz="1600" b="1" dirty="0"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cs typeface="Arial" panose="020B0604020202020204" pitchFamily="34" charset="0"/>
              </a:rPr>
              <a:t>ўзлаштирилди</a:t>
            </a:r>
            <a:r>
              <a:rPr lang="ru-RU" altLang="ru-RU" sz="16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1306" y="2098193"/>
            <a:ext cx="67304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5250" algn="just">
              <a:buFont typeface="Georgia" panose="02040502050405020303" pitchFamily="18" charset="0"/>
              <a:buNone/>
            </a:pPr>
            <a:r>
              <a:rPr lang="uz-Cyrl-UZ" altLang="ru-RU" sz="1600" dirty="0">
                <a:cs typeface="Arial" panose="020B0604020202020204" pitchFamily="34" charset="0"/>
              </a:rPr>
              <a:t> </a:t>
            </a:r>
            <a:r>
              <a:rPr lang="uz-Cyrl-UZ" altLang="ru-RU" sz="2000" dirty="0">
                <a:cs typeface="Arial" panose="020B0604020202020204" pitchFamily="34" charset="0"/>
              </a:rPr>
              <a:t>Э</a:t>
            </a:r>
            <a:r>
              <a:rPr lang="ru-RU" altLang="ru-RU" sz="2000" dirty="0" err="1">
                <a:cs typeface="Arial" panose="020B0604020202020204" pitchFamily="34" charset="0"/>
              </a:rPr>
              <a:t>лектрон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uz-Cyrl-UZ" altLang="ru-RU" sz="2000" dirty="0">
                <a:cs typeface="Arial" panose="020B0604020202020204" pitchFamily="34" charset="0"/>
              </a:rPr>
              <a:t>ҳ</a:t>
            </a:r>
            <a:r>
              <a:rPr lang="ru-RU" altLang="ru-RU" sz="2000" dirty="0" err="1">
                <a:cs typeface="Arial" panose="020B0604020202020204" pitchFamily="34" charset="0"/>
              </a:rPr>
              <a:t>укумат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тизимининг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муҳим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бир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қисми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ҳисобланган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геоинформация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ва</a:t>
            </a:r>
            <a:r>
              <a:rPr lang="ru-RU" altLang="ru-RU" sz="2000" dirty="0">
                <a:cs typeface="Arial" panose="020B0604020202020204" pitchFamily="34" charset="0"/>
              </a:rPr>
              <a:t> веб-</a:t>
            </a:r>
            <a:r>
              <a:rPr lang="ru-RU" altLang="ru-RU" sz="2000" dirty="0" err="1">
                <a:cs typeface="Arial" panose="020B0604020202020204" pitchFamily="34" charset="0"/>
              </a:rPr>
              <a:t>технологиялардан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фойдаланишга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асосланган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замонавий</a:t>
            </a:r>
            <a:r>
              <a:rPr lang="ru-RU" altLang="ru-RU" sz="2000" dirty="0"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cs typeface="Arial" panose="020B0604020202020204" pitchFamily="34" charset="0"/>
              </a:rPr>
              <a:t>интеграциялашган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кўчмас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мулкни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рўйхатдан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ўтказиш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ва</a:t>
            </a:r>
            <a:r>
              <a:rPr lang="ru-RU" altLang="ru-RU" sz="2000" dirty="0">
                <a:cs typeface="Arial" panose="020B0604020202020204" pitchFamily="34" charset="0"/>
              </a:rPr>
              <a:t> кадастр </a:t>
            </a:r>
            <a:r>
              <a:rPr lang="ru-RU" altLang="ru-RU" sz="2000" dirty="0" err="1">
                <a:cs typeface="Arial" panose="020B0604020202020204" pitchFamily="34" charset="0"/>
              </a:rPr>
              <a:t>ахборот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тизимини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яратиш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орқали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мавжуд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бўлган</a:t>
            </a:r>
            <a:r>
              <a:rPr lang="ru-RU" altLang="ru-RU" sz="2000" dirty="0">
                <a:cs typeface="Arial" panose="020B0604020202020204" pitchFamily="34" charset="0"/>
              </a:rPr>
              <a:t> «</a:t>
            </a:r>
            <a:r>
              <a:rPr lang="ru-RU" altLang="ru-RU" sz="2000" dirty="0" err="1">
                <a:cs typeface="Arial" panose="020B0604020202020204" pitchFamily="34" charset="0"/>
              </a:rPr>
              <a:t>қоғоз</a:t>
            </a:r>
            <a:r>
              <a:rPr lang="ru-RU" altLang="ru-RU" sz="2000" dirty="0">
                <a:cs typeface="Arial" panose="020B0604020202020204" pitchFamily="34" charset="0"/>
              </a:rPr>
              <a:t>» </a:t>
            </a:r>
            <a:r>
              <a:rPr lang="ru-RU" altLang="ru-RU" sz="2000" dirty="0" err="1">
                <a:cs typeface="Arial" panose="020B0604020202020204" pitchFamily="34" charset="0"/>
              </a:rPr>
              <a:t>шаклидаги</a:t>
            </a:r>
            <a:r>
              <a:rPr lang="ru-RU" altLang="ru-RU" sz="2000" dirty="0">
                <a:cs typeface="Arial" panose="020B0604020202020204" pitchFamily="34" charset="0"/>
              </a:rPr>
              <a:t> кадастр </a:t>
            </a:r>
            <a:r>
              <a:rPr lang="ru-RU" altLang="ru-RU" sz="2000" dirty="0" err="1">
                <a:cs typeface="Arial" panose="020B0604020202020204" pitchFamily="34" charset="0"/>
              </a:rPr>
              <a:t>ва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кўчмас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мулкни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рўйхатдан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ўтказиш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тизимини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cs typeface="Arial" panose="020B0604020202020204" pitchFamily="34" charset="0"/>
              </a:rPr>
              <a:t>тубдан</a:t>
            </a:r>
            <a:r>
              <a:rPr lang="ru-RU" altLang="ru-RU" sz="2000" dirty="0">
                <a:cs typeface="Arial" panose="020B0604020202020204" pitchFamily="34" charset="0"/>
              </a:rPr>
              <a:t> модернизация </a:t>
            </a:r>
            <a:r>
              <a:rPr lang="ru-RU" altLang="ru-RU" sz="2000" dirty="0" err="1">
                <a:cs typeface="Arial" panose="020B0604020202020204" pitchFamily="34" charset="0"/>
              </a:rPr>
              <a:t>қилиш</a:t>
            </a:r>
            <a:r>
              <a:rPr lang="ru-RU" altLang="ru-RU" sz="20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C:\Users\1\Downloads\innov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r="10682"/>
          <a:stretch/>
        </p:blipFill>
        <p:spPr bwMode="auto">
          <a:xfrm>
            <a:off x="400730" y="1827721"/>
            <a:ext cx="1661986" cy="21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budg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1" y="4695937"/>
            <a:ext cx="1300957" cy="13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4B5CA0-BEF0-42B9-A7DF-74D6D71F3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773" y="227830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r"/>
            <a:r>
              <a:rPr lang="uz-Cyrl-UZ" sz="2400" b="1" i="1" dirty="0">
                <a:latin typeface="+mn-lt"/>
                <a:cs typeface="Arial" pitchFamily="34" charset="0"/>
              </a:rPr>
              <a:t>Лойиҳанинг электрон ҳукуматдаги ўрни</a:t>
            </a:r>
            <a:endParaRPr lang="ru-RU" sz="2400" b="1" i="1" dirty="0">
              <a:latin typeface="+mn-lt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595" y="2733221"/>
            <a:ext cx="2477385" cy="38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err="1"/>
              <a:t>Интерактив</a:t>
            </a:r>
            <a:r>
              <a:rPr lang="ru-RU" sz="1200" dirty="0"/>
              <a:t> </a:t>
            </a:r>
            <a:r>
              <a:rPr lang="ru-RU" sz="1200" dirty="0" err="1"/>
              <a:t>давлат</a:t>
            </a:r>
            <a:r>
              <a:rPr lang="ru-RU" sz="1200" dirty="0"/>
              <a:t> </a:t>
            </a:r>
            <a:r>
              <a:rPr lang="ru-RU" sz="1200" dirty="0" err="1"/>
              <a:t>хизматларининг</a:t>
            </a:r>
            <a:r>
              <a:rPr lang="ru-RU" sz="1200" dirty="0"/>
              <a:t> </a:t>
            </a:r>
            <a:r>
              <a:rPr lang="ru-RU" sz="1200" dirty="0" err="1"/>
              <a:t>ягона</a:t>
            </a:r>
            <a:r>
              <a:rPr lang="ru-RU" sz="1200" dirty="0"/>
              <a:t> </a:t>
            </a:r>
            <a:r>
              <a:rPr lang="ru-RU" sz="1200" dirty="0" err="1"/>
              <a:t>портали</a:t>
            </a:r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53831" y="1986009"/>
            <a:ext cx="1937202" cy="280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err="1"/>
              <a:t>Фуқаролар</a:t>
            </a:r>
            <a:r>
              <a:rPr lang="ru-RU" sz="1200" dirty="0"/>
              <a:t> </a:t>
            </a:r>
            <a:r>
              <a:rPr lang="ru-RU" sz="1200" dirty="0" err="1"/>
              <a:t>учун</a:t>
            </a:r>
            <a:r>
              <a:rPr lang="ru-RU" sz="1200" dirty="0"/>
              <a:t> </a:t>
            </a:r>
            <a:r>
              <a:rPr lang="ru-RU" sz="1200" dirty="0" err="1"/>
              <a:t>хизматлар</a:t>
            </a:r>
            <a:r>
              <a:rPr lang="ru-RU" sz="1200" dirty="0"/>
              <a:t> </a:t>
            </a:r>
            <a:r>
              <a:rPr lang="en-US" sz="1200" dirty="0"/>
              <a:t>(G2C)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8409" y="2775474"/>
            <a:ext cx="1648046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/>
              <a:t>Бизнес </a:t>
            </a:r>
            <a:r>
              <a:rPr lang="ru-RU" sz="1200" dirty="0" err="1"/>
              <a:t>учун</a:t>
            </a:r>
            <a:r>
              <a:rPr lang="ru-RU" sz="1200" dirty="0"/>
              <a:t> </a:t>
            </a:r>
            <a:r>
              <a:rPr lang="ru-RU" sz="1200" dirty="0" err="1"/>
              <a:t>хизматлар</a:t>
            </a:r>
            <a:r>
              <a:rPr lang="ru-RU" sz="1200" dirty="0"/>
              <a:t> </a:t>
            </a:r>
            <a:r>
              <a:rPr lang="en-US" sz="1200" dirty="0"/>
              <a:t>(G2B)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2478" y="2546874"/>
            <a:ext cx="288252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200" dirty="0" err="1"/>
              <a:t>Идоралараро</a:t>
            </a:r>
            <a:r>
              <a:rPr lang="ru-RU" sz="1200" dirty="0"/>
              <a:t> </a:t>
            </a:r>
            <a:r>
              <a:rPr lang="ru-RU" sz="1200" dirty="0" err="1"/>
              <a:t>интеграциялашган</a:t>
            </a:r>
            <a:r>
              <a:rPr lang="ru-RU" sz="1200" dirty="0"/>
              <a:t> электрон </a:t>
            </a:r>
            <a:r>
              <a:rPr lang="ru-RU" sz="1200" dirty="0" err="1"/>
              <a:t>хукумат</a:t>
            </a:r>
            <a:r>
              <a:rPr lang="ru-RU" sz="1200" dirty="0"/>
              <a:t> </a:t>
            </a:r>
            <a:r>
              <a:rPr lang="ru-RU" sz="1200" dirty="0" err="1"/>
              <a:t>платформаси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833" y="3980278"/>
            <a:ext cx="8327171" cy="376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err="1"/>
              <a:t>Давлат</a:t>
            </a:r>
            <a:r>
              <a:rPr lang="ru-RU" sz="1200" dirty="0"/>
              <a:t> </a:t>
            </a:r>
            <a:r>
              <a:rPr lang="ru-RU" sz="1200" dirty="0" err="1"/>
              <a:t>идораларининг</a:t>
            </a:r>
            <a:r>
              <a:rPr lang="ru-RU" sz="1200" dirty="0"/>
              <a:t> </a:t>
            </a:r>
            <a:r>
              <a:rPr lang="ru-RU" sz="1200" dirty="0" err="1"/>
              <a:t>операцион</a:t>
            </a:r>
            <a:r>
              <a:rPr lang="ru-RU" sz="1200" dirty="0"/>
              <a:t> </a:t>
            </a:r>
            <a:r>
              <a:rPr lang="ru-RU" sz="1200" dirty="0" err="1"/>
              <a:t>ва</a:t>
            </a:r>
            <a:r>
              <a:rPr lang="ru-RU" sz="1200" dirty="0"/>
              <a:t> функционал </a:t>
            </a:r>
            <a:r>
              <a:rPr lang="ru-RU" sz="1200" dirty="0" err="1"/>
              <a:t>жараёнларини</a:t>
            </a:r>
            <a:r>
              <a:rPr lang="ru-RU" sz="1200" dirty="0"/>
              <a:t> </a:t>
            </a:r>
            <a:r>
              <a:rPr lang="ru-RU" sz="1200" dirty="0" err="1"/>
              <a:t>автоматлаштириш</a:t>
            </a:r>
            <a:r>
              <a:rPr lang="ru-RU" sz="1200" dirty="0"/>
              <a:t> </a:t>
            </a:r>
            <a:r>
              <a:rPr lang="ru-RU" sz="1200" dirty="0" err="1"/>
              <a:t>ва</a:t>
            </a:r>
            <a:r>
              <a:rPr lang="ru-RU" sz="1200" dirty="0"/>
              <a:t> </a:t>
            </a:r>
            <a:r>
              <a:rPr lang="ru-RU" sz="1200" dirty="0" err="1"/>
              <a:t>ахолига</a:t>
            </a:r>
            <a:r>
              <a:rPr lang="ru-RU" sz="1200" dirty="0"/>
              <a:t> </a:t>
            </a:r>
            <a:r>
              <a:rPr lang="ru-RU" sz="1200" dirty="0" err="1"/>
              <a:t>хамда</a:t>
            </a:r>
            <a:r>
              <a:rPr lang="ru-RU" sz="1200" dirty="0"/>
              <a:t> </a:t>
            </a:r>
            <a:r>
              <a:rPr lang="ru-RU" sz="1200" dirty="0" err="1"/>
              <a:t>хўжалик</a:t>
            </a:r>
            <a:r>
              <a:rPr lang="ru-RU" sz="1200" dirty="0"/>
              <a:t> </a:t>
            </a:r>
            <a:r>
              <a:rPr lang="ru-RU" sz="1200" dirty="0" err="1"/>
              <a:t>юритувчи</a:t>
            </a:r>
            <a:r>
              <a:rPr lang="ru-RU" sz="1200" dirty="0"/>
              <a:t> </a:t>
            </a:r>
            <a:r>
              <a:rPr lang="ru-RU" sz="1200" dirty="0" err="1"/>
              <a:t>субъектларга</a:t>
            </a:r>
            <a:r>
              <a:rPr lang="ru-RU" sz="1200" dirty="0"/>
              <a:t> </a:t>
            </a:r>
            <a:r>
              <a:rPr lang="ru-RU" sz="1200" dirty="0" err="1"/>
              <a:t>интерактив</a:t>
            </a:r>
            <a:r>
              <a:rPr lang="ru-RU" sz="1200" dirty="0"/>
              <a:t> </a:t>
            </a:r>
            <a:r>
              <a:rPr lang="ru-RU" sz="1200" dirty="0" err="1"/>
              <a:t>давлат</a:t>
            </a:r>
            <a:r>
              <a:rPr lang="ru-RU" sz="1200" dirty="0"/>
              <a:t> </a:t>
            </a:r>
            <a:r>
              <a:rPr lang="ru-RU" sz="1200" dirty="0" err="1"/>
              <a:t>хизматларини</a:t>
            </a:r>
            <a:r>
              <a:rPr lang="ru-RU" sz="1200" dirty="0"/>
              <a:t> </a:t>
            </a:r>
            <a:r>
              <a:rPr lang="ru-RU" sz="1200" dirty="0" err="1"/>
              <a:t>кўрсатиш</a:t>
            </a:r>
            <a:r>
              <a:rPr lang="ru-RU" sz="1200" dirty="0"/>
              <a:t> </a:t>
            </a:r>
            <a:r>
              <a:rPr lang="ru-RU" sz="1200" dirty="0" err="1"/>
              <a:t>учун</a:t>
            </a:r>
            <a:r>
              <a:rPr lang="ru-RU" sz="1200" dirty="0"/>
              <a:t> </a:t>
            </a:r>
            <a:r>
              <a:rPr lang="ru-RU" sz="1200" dirty="0" err="1"/>
              <a:t>ахборот</a:t>
            </a:r>
            <a:r>
              <a:rPr lang="ru-RU" sz="1200" dirty="0"/>
              <a:t> </a:t>
            </a:r>
            <a:r>
              <a:rPr lang="ru-RU" sz="1200" dirty="0" err="1"/>
              <a:t>тизимларининг</a:t>
            </a:r>
            <a:r>
              <a:rPr lang="ru-RU" sz="1200" dirty="0"/>
              <a:t> </a:t>
            </a:r>
            <a:r>
              <a:rPr lang="ru-RU" sz="1200" dirty="0" err="1"/>
              <a:t>мажмуалари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2699" y="4856802"/>
            <a:ext cx="3022305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err="1"/>
              <a:t>Хукумат</a:t>
            </a:r>
            <a:r>
              <a:rPr lang="ru-RU" sz="1200" dirty="0"/>
              <a:t> </a:t>
            </a:r>
            <a:r>
              <a:rPr lang="ru-RU" sz="1200" dirty="0" err="1"/>
              <a:t>органлари</a:t>
            </a:r>
            <a:r>
              <a:rPr lang="ru-RU" sz="1200" dirty="0"/>
              <a:t> </a:t>
            </a:r>
            <a:r>
              <a:rPr lang="ru-RU" sz="1200" dirty="0" err="1"/>
              <a:t>фаолиятининг</a:t>
            </a:r>
            <a:r>
              <a:rPr lang="ru-RU" sz="1200" dirty="0"/>
              <a:t> </a:t>
            </a:r>
            <a:r>
              <a:rPr lang="uz-Cyrl-UZ" sz="1200" dirty="0"/>
              <a:t>операцион</a:t>
            </a:r>
            <a:r>
              <a:rPr lang="ru-RU" sz="1200" dirty="0"/>
              <a:t> </a:t>
            </a:r>
            <a:r>
              <a:rPr lang="ru-RU" sz="1200" dirty="0" err="1"/>
              <a:t>ва</a:t>
            </a:r>
            <a:r>
              <a:rPr lang="ru-RU" sz="1200" dirty="0"/>
              <a:t> функционал </a:t>
            </a:r>
            <a:r>
              <a:rPr lang="ru-RU" sz="1200" dirty="0" err="1"/>
              <a:t>жараёнлари</a:t>
            </a:r>
            <a:endParaRPr lang="ru-RU" sz="1200" dirty="0"/>
          </a:p>
        </p:txBody>
      </p:sp>
      <p:pic>
        <p:nvPicPr>
          <p:cNvPr id="1026" name="Picture 2" descr="C:\Users\1\Downloads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5" y="1793912"/>
            <a:ext cx="921608" cy="9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employee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44" y="1575696"/>
            <a:ext cx="436973" cy="4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employ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94" y="2292124"/>
            <a:ext cx="483100" cy="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ch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57" y="1936275"/>
            <a:ext cx="570195" cy="5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analytic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24" y="3215566"/>
            <a:ext cx="659816" cy="6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proces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4" y="4695047"/>
            <a:ext cx="940198" cy="9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ная линия уступом 10"/>
          <p:cNvCxnSpPr>
            <a:stCxn id="1026" idx="3"/>
            <a:endCxn id="1027" idx="1"/>
          </p:cNvCxnSpPr>
          <p:nvPr/>
        </p:nvCxnSpPr>
        <p:spPr>
          <a:xfrm flipV="1">
            <a:off x="1859293" y="1794183"/>
            <a:ext cx="2148451" cy="460534"/>
          </a:xfrm>
          <a:prstGeom prst="bent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1026" idx="3"/>
            <a:endCxn id="1028" idx="1"/>
          </p:cNvCxnSpPr>
          <p:nvPr/>
        </p:nvCxnSpPr>
        <p:spPr>
          <a:xfrm>
            <a:off x="1859293" y="2254717"/>
            <a:ext cx="2060801" cy="278957"/>
          </a:xfrm>
          <a:prstGeom prst="bentConnector3">
            <a:avLst>
              <a:gd name="adj1" fmla="val 52064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027" idx="3"/>
            <a:endCxn id="1029" idx="1"/>
          </p:cNvCxnSpPr>
          <p:nvPr/>
        </p:nvCxnSpPr>
        <p:spPr>
          <a:xfrm>
            <a:off x="4444717" y="1794183"/>
            <a:ext cx="2702740" cy="427190"/>
          </a:xfrm>
          <a:prstGeom prst="bent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028" idx="3"/>
            <a:endCxn id="1029" idx="1"/>
          </p:cNvCxnSpPr>
          <p:nvPr/>
        </p:nvCxnSpPr>
        <p:spPr>
          <a:xfrm flipV="1">
            <a:off x="4403194" y="2221373"/>
            <a:ext cx="2744263" cy="312301"/>
          </a:xfrm>
          <a:prstGeom prst="bentConnector3">
            <a:avLst>
              <a:gd name="adj1" fmla="val 50775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29" idx="3"/>
            <a:endCxn id="1030" idx="3"/>
          </p:cNvCxnSpPr>
          <p:nvPr/>
        </p:nvCxnSpPr>
        <p:spPr>
          <a:xfrm flipH="1">
            <a:off x="5040140" y="2221373"/>
            <a:ext cx="2677512" cy="1324101"/>
          </a:xfrm>
          <a:prstGeom prst="bentConnector3">
            <a:avLst>
              <a:gd name="adj1" fmla="val -44278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1030" idx="1"/>
            <a:endCxn id="1031" idx="1"/>
          </p:cNvCxnSpPr>
          <p:nvPr/>
        </p:nvCxnSpPr>
        <p:spPr>
          <a:xfrm rot="10800000" flipH="1" flipV="1">
            <a:off x="4380324" y="3545474"/>
            <a:ext cx="340610" cy="1619672"/>
          </a:xfrm>
          <a:prstGeom prst="bentConnector3">
            <a:avLst>
              <a:gd name="adj1" fmla="val -121275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1\Downloads\networ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53" y="5941331"/>
            <a:ext cx="690789" cy="6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239664" y="5705966"/>
            <a:ext cx="8712968" cy="0"/>
          </a:xfrm>
          <a:prstGeom prst="line">
            <a:avLst/>
          </a:prstGeom>
          <a:ln w="38100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-34167" y="5926469"/>
            <a:ext cx="428492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 err="1"/>
              <a:t>Маълумотномалар</a:t>
            </a:r>
            <a:r>
              <a:rPr lang="ru-RU" sz="1400" b="1" dirty="0"/>
              <a:t> </a:t>
            </a:r>
            <a:r>
              <a:rPr lang="ru-RU" sz="1400" b="1" dirty="0" err="1"/>
              <a:t>ва</a:t>
            </a:r>
            <a:r>
              <a:rPr lang="ru-RU" sz="1400" b="1" dirty="0"/>
              <a:t> </a:t>
            </a:r>
            <a:r>
              <a:rPr lang="uz-Cyrl-UZ" sz="1400" b="1" dirty="0"/>
              <a:t>классификаторлар </a:t>
            </a:r>
            <a:r>
              <a:rPr lang="ru-RU" sz="1400" b="1" dirty="0" err="1"/>
              <a:t>базаси</a:t>
            </a:r>
            <a:endParaRPr lang="en-US" sz="1400" b="1" dirty="0"/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z-Cyrl-UZ" sz="1400" b="1" dirty="0"/>
              <a:t>Жисмоний шахсларга оид маълумотлар базаси</a:t>
            </a:r>
            <a:endParaRPr lang="en-US" sz="1400" b="1" dirty="0"/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z-Cyrl-UZ" sz="1400" b="1" dirty="0"/>
              <a:t>Юридик шахсларга оид маълумотлар базаси </a:t>
            </a:r>
            <a:endParaRPr lang="ru-RU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82657" y="5926469"/>
            <a:ext cx="3354893" cy="911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z-Cyrl-UZ" sz="1400" b="1" dirty="0">
                <a:solidFill>
                  <a:srgbClr val="FFFF00"/>
                </a:solidFill>
              </a:rPr>
              <a:t>Кўчмас мулкка оид маълумотлар базаси</a:t>
            </a:r>
            <a:endParaRPr lang="en-US" sz="1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z-Cyrl-UZ" sz="1400" b="1" dirty="0"/>
              <a:t>Геофазавий маълумотлар базаси</a:t>
            </a:r>
            <a:endParaRPr lang="en-US" sz="14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z-Cyrl-UZ" sz="1400" b="1" dirty="0"/>
              <a:t>Автотранспорт базаси</a:t>
            </a:r>
            <a:endParaRPr lang="ru-RU" sz="14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FE51FD-A430-4F4A-A6D5-874B325F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3223" y="86051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i="1" dirty="0" err="1">
                <a:latin typeface="+mn-lt"/>
                <a:cs typeface="Arial" pitchFamily="34" charset="0"/>
              </a:rPr>
              <a:t>Лойиҳа</a:t>
            </a:r>
            <a:r>
              <a:rPr lang="ru-RU" sz="2400" b="1" i="1" dirty="0">
                <a:latin typeface="+mn-lt"/>
                <a:cs typeface="Arial" pitchFamily="34" charset="0"/>
              </a:rPr>
              <a:t> </a:t>
            </a:r>
            <a:r>
              <a:rPr lang="ru-RU" sz="2400" b="1" i="1" dirty="0" err="1">
                <a:latin typeface="+mn-lt"/>
                <a:cs typeface="Arial" pitchFamily="34" charset="0"/>
              </a:rPr>
              <a:t>тавсифи</a:t>
            </a:r>
            <a:endParaRPr lang="ru-RU" sz="2400" b="1" i="1" dirty="0"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2438" y="1707332"/>
            <a:ext cx="59601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ўтказишнинг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бирлашган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ахборот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тизими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съемкалари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инвентаризация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ҳамда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шакллантириш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жараёнида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ер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тузиш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кадастри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бўйича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вилоят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туман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шахар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ўзини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ўзи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бошқарувчи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хизматлари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яратилаётган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ягона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тизимга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интеграция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қилинган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ахборот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ресурслари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мажмуаси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6037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Ушбу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тизим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uz-Cyrl-UZ" sz="1400" dirty="0">
                <a:latin typeface="Arial" pitchFamily="34" charset="0"/>
                <a:cs typeface="Arial" pitchFamily="34" charset="0"/>
              </a:rPr>
              <a:t>қ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айди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хуқуқларни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давлат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рўйхатига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хамда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барча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манфаатдор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фойдаланувчиларга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тезкор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ахборот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маълумотларни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шу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жумладан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интерактив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давлат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хизматлари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шаклида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етказиб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бериш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мақсадида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мулк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объектлари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тўғрисидаги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геофазовий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, кадастр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маьлумотларини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яратиш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янгилаш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бошқариш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err="1">
                <a:latin typeface="Arial" pitchFamily="34" charset="0"/>
                <a:cs typeface="Arial" pitchFamily="34" charset="0"/>
              </a:rPr>
              <a:t>мўлжалланган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6037" indent="0">
              <a:buFont typeface="Georgia" panose="02040502050405020303" pitchFamily="18" charset="0"/>
              <a:buNone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Шунга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мувофиқ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ушбу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лойиҳани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оширишда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давлат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кадастрларини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юритишга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ваколатли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30 га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яқин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вазирлик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идоралар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шунингдек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маҳаллий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ҳокимият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органлари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манфаатдордирлар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C:\Users\1\Downloads\hel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3" y="2128043"/>
            <a:ext cx="2601913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EEB75B-BDA1-4635-A52A-79F804178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606" y="95814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err="1">
                <a:latin typeface="+mn-lt"/>
                <a:cs typeface="Arial" pitchFamily="34" charset="0"/>
              </a:rPr>
              <a:t>Кутилаётган</a:t>
            </a:r>
            <a:r>
              <a:rPr lang="ru-RU" sz="2400" b="1" i="1" dirty="0">
                <a:latin typeface="+mn-lt"/>
                <a:cs typeface="Arial" pitchFamily="34" charset="0"/>
              </a:rPr>
              <a:t> </a:t>
            </a:r>
            <a:r>
              <a:rPr lang="ru-RU" sz="2400" b="1" i="1" dirty="0" err="1">
                <a:latin typeface="+mn-lt"/>
                <a:cs typeface="Arial" pitchFamily="34" charset="0"/>
              </a:rPr>
              <a:t>натижалар</a:t>
            </a:r>
            <a:endParaRPr lang="ru-RU" sz="2400" b="1" i="1" dirty="0">
              <a:latin typeface="+mn-lt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49796" y="1865469"/>
            <a:ext cx="64858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рўйхатга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олиш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соҳасида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бизнес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жараёнларини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яхшилаш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мижозлар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эътиборини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жалб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Интернетда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«онлайн»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режимида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жамоатчилик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очиқ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кўринишда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тизимини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яратиш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кадастр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сохасини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операцион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муҳитни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такомиллаштириш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Миллий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даражада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фазовий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маълумотларни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киритиш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алмашиш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алмашишни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осонлаштириш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uz-Cyrl-UZ" sz="1600" dirty="0" err="1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ўчмас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мулкка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ҳуқуқларнинг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аҳамияти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тўғрисида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хабардорликни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ошириш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44450" indent="220663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Кадастр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сохасида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жаҳон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даражасига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кўтарилишга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имкон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беради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2" name="Picture 2" descr="C:\Users\1\Downloads\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6" y="1620920"/>
            <a:ext cx="1039913" cy="10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resu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5" y="3342018"/>
            <a:ext cx="1039914" cy="10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ownloads\coi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4" y="5215583"/>
            <a:ext cx="1039913" cy="10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356C3E-6445-45DD-B2C2-564B4CF79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165" y="94535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18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000" b="1" i="1" dirty="0" err="1"/>
              <a:t>Лойиҳанинг</a:t>
            </a:r>
            <a:r>
              <a:rPr lang="ru-RU" sz="2000" b="1" i="1" dirty="0"/>
              <a:t> </a:t>
            </a:r>
            <a:r>
              <a:rPr lang="ru-RU" sz="2000" b="1" i="1" dirty="0" err="1"/>
              <a:t>амалга</a:t>
            </a:r>
            <a:r>
              <a:rPr lang="ru-RU" sz="2000" b="1" i="1" dirty="0"/>
              <a:t> </a:t>
            </a:r>
            <a:r>
              <a:rPr lang="ru-RU" sz="2000" b="1" i="1" dirty="0" err="1"/>
              <a:t>оширилиши</a:t>
            </a:r>
            <a:r>
              <a:rPr lang="ru-RU" sz="2000" b="1" i="1" dirty="0"/>
              <a:t> </a:t>
            </a:r>
            <a:r>
              <a:rPr lang="ru-RU" sz="2000" b="1" i="1" dirty="0" err="1"/>
              <a:t>натижасида</a:t>
            </a:r>
            <a:r>
              <a:rPr lang="ru-RU" sz="2000" b="1" i="1" dirty="0"/>
              <a:t> </a:t>
            </a:r>
            <a:r>
              <a:rPr lang="ru-RU" sz="2000" b="1" i="1" dirty="0" err="1"/>
              <a:t>қуйидагиларга</a:t>
            </a:r>
            <a:r>
              <a:rPr lang="ru-RU" sz="2000" b="1" i="1" dirty="0"/>
              <a:t> </a:t>
            </a:r>
            <a:r>
              <a:rPr lang="ru-RU" sz="2000" b="1" i="1" dirty="0" err="1"/>
              <a:t>эришилади</a:t>
            </a:r>
            <a:r>
              <a:rPr lang="ru-RU" sz="2000" b="1" i="1" dirty="0"/>
              <a:t>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4037" y="1620910"/>
            <a:ext cx="86123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файллари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хуқуқлар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реестрларидаги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маълумотларни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қоғоздан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электрон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шаклга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тўлиқ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ўгириш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жараён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амалиётларини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компютерлаштирилишни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ошириш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маълумотни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400" dirty="0"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ишлаш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марказлари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(ЦОД)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14 та 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корхоналарининг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ахборот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тахлилий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марказларини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компютер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коммуникация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ускуналари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хамда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интеграциялашган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тизимни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жорий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этиш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зарур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дастурий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таъминот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жихозлаш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«Электрон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хукумат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"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тизимининг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базавий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майдончасида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объектлари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бўйича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маълумотлар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базасини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яратиш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Кадастр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хизматларини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кўрсатиш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сарфланадиган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вақтни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кескин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камайтириш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хуқуқларни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электрон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рўйхатдан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ўтишини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назарда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тутган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холда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уларнинг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спектрини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кенгайтириш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шу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биргаликда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хизматлар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сифатни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ошириш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Бу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сохада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жахон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даражасига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чиқиш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хамда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Doing Business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"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тадқиқотида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рейтингини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тубдан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кўтариш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Кўчмас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мулкка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хуқуқларнинг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кафолатланиши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иқтисодиёт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хамда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ижтимоий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соханинг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умумий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ривожланиши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орқали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чет эл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ички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сармояларини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кенг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жалб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4FD5B-B08F-43BB-AC8B-4AA62162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30" y="82026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18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z-Cyrl-UZ" sz="2800" b="1" dirty="0"/>
              <a:t>Амалга оширилаётган лойиҳанинг ҳозирги ҳолати</a:t>
            </a:r>
            <a:endParaRPr lang="ru-RU" sz="28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4037" y="1620910"/>
            <a:ext cx="8612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dirty="0">
                <a:latin typeface="Arial" pitchFamily="34" charset="0"/>
                <a:cs typeface="Arial" pitchFamily="34" charset="0"/>
              </a:rPr>
              <a:t>Кадастр ва кўчмас мулкни рўйхатдан ўтказишнинг интеграциялаштирилган ахборот тизимини яратиш мақсадида умумий қиймати 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11,7 млн. АҚШ доллар бўлган Корея Республикасининг “LG-LX” консорциуми билан шартнома тузилди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. Ушбу шартнома бўйича Республика маълумотларни қайта ишлаш маркази (ЦОД) ва 14 та кадастр корхоналарининг ахборот-таҳлилий марказларини компьютер ва алоқа ускуналари билан, ҳамда интеграциялашган тизимни жорий этиш учун зарур бўлган дастурий таъминот билан жиҳозланади. Ҳозирги кунда 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100% асбоб-ускуна етказиб берилди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dirty="0">
                <a:latin typeface="Arial" pitchFamily="34" charset="0"/>
                <a:cs typeface="Arial" pitchFamily="34" charset="0"/>
              </a:rPr>
              <a:t>Республиканинг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9та вилоят худудларнинг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(суғориладиган ерлар) 20 см аниқлигида аэросъёмка қилиш мақсадида “Шарқ-Авиа” авиация маркази билан умумий қиймати 7,6 млд. сўмга шартнома тузилди. Хозирги кунда Қашқадарё вилояти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17 минг кв.км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худудида аэросъёмка ишлари бажарилди.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endParaRPr lang="uz-Cyrl-U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122747-8FC3-410C-B184-5DD792A45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46" y="82026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18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590" y="961614"/>
            <a:ext cx="8995144" cy="5393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z-Cyrl-UZ" sz="2800" b="1"/>
              <a:t>Режалаштирилган чора-тадбирлар</a:t>
            </a:r>
            <a:endParaRPr lang="ru-RU" sz="28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4037" y="1620910"/>
            <a:ext cx="86123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7" indent="-285750">
              <a:buFont typeface="Wingdings" pitchFamily="2" charset="2"/>
              <a:buChar char="ü"/>
              <a:defRPr/>
            </a:pPr>
            <a:endParaRPr lang="uz-Cyrl-UZ" sz="2000" dirty="0">
              <a:latin typeface="Arial" pitchFamily="34" charset="0"/>
              <a:cs typeface="Arial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dirty="0">
                <a:latin typeface="Arial" pitchFamily="34" charset="0"/>
                <a:cs typeface="Arial" pitchFamily="34" charset="0"/>
              </a:rPr>
              <a:t>Жорий йилнинг якунигача асбоб-ускуналарни худудий корхоналарга тарқатиш ва ўрнатиш ишларни якунлаш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b="1" dirty="0">
                <a:latin typeface="Arial" pitchFamily="34" charset="0"/>
                <a:cs typeface="Arial" pitchFamily="34" charset="0"/>
              </a:rPr>
              <a:t>Асосий маълумотларни қайта ишлаш марказини 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(ЦОД) қўшимча электр тармоғи ва ички алоқа кабелларини улаш бўйича таъмирлаш ишларини якунлаш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dirty="0">
                <a:latin typeface="Arial" pitchFamily="34" charset="0"/>
                <a:cs typeface="Arial" pitchFamily="34" charset="0"/>
              </a:rPr>
              <a:t>Интеграциялаштирилган кўчмас мулкни рўйхатдан ўтказиш ва кадастр ахборот тизимини ишлаб чиқиш ва тест синовлардан ўтказиш </a:t>
            </a:r>
          </a:p>
          <a:p>
            <a:pPr marL="331787" indent="-285750">
              <a:buFont typeface="Wingdings" pitchFamily="2" charset="2"/>
              <a:buChar char="ü"/>
              <a:defRPr/>
            </a:pPr>
            <a:r>
              <a:rPr lang="uz-Cyrl-UZ" sz="2000" dirty="0">
                <a:latin typeface="Arial" pitchFamily="34" charset="0"/>
                <a:cs typeface="Arial" pitchFamily="34" charset="0"/>
              </a:rPr>
              <a:t>Республиканинг қолган 8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та вилоят ҳудудларнинг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(суғориладиган ерлар) 20 см аниқлигида аэросъёмка ишлари бажариш.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7" indent="-285750">
              <a:buFont typeface="Wingdings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66B05-91A5-484A-A538-EF5D4F36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92" y="82026"/>
            <a:ext cx="985942" cy="9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766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Wingdings</vt:lpstr>
      <vt:lpstr>Office Theme</vt:lpstr>
      <vt:lpstr>«Кўчмас мулкни рўйхатдан ўтказиш ва кадастр тизимларини модернизациялаш» инвестиция лойиҳаси</vt:lpstr>
      <vt:lpstr>Лойиҳа мақсади</vt:lpstr>
      <vt:lpstr>Лойиҳанинг электрон ҳукуматдаги ўрни</vt:lpstr>
      <vt:lpstr>Лойиҳа тавсифи</vt:lpstr>
      <vt:lpstr>Кутилаётган натижалар</vt:lpstr>
      <vt:lpstr>Лойиҳанинг амалга оширилиши натижасида қуйидагиларга эришилади:</vt:lpstr>
      <vt:lpstr>Амалга оширилаётган лойиҳанинг ҳозирги ҳолати</vt:lpstr>
      <vt:lpstr>Режалаштирилган чора-тадбирлар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ilyosov@gmail.com</cp:lastModifiedBy>
  <cp:revision>113</cp:revision>
  <dcterms:created xsi:type="dcterms:W3CDTF">2016-11-18T14:12:19Z</dcterms:created>
  <dcterms:modified xsi:type="dcterms:W3CDTF">2021-03-17T05:58:55Z</dcterms:modified>
</cp:coreProperties>
</file>